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50" d="100"/>
          <a:sy n="50" d="100"/>
        </p:scale>
        <p:origin x="432" y="1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98CC57-609F-4301-B90E-0F5003A79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71FABC1-F3D5-438E-9FE8-F4F373A6B8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6FDE1E4-7387-4A18-AC68-99E040586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5BF56EC-2A2A-41CA-958E-7365BBA03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09FAF6-94D5-4591-80AD-6038B2D1C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42077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FD3134-33E1-4ACA-979B-28DE4FC07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4FE9F8BB-C2CA-40C6-9689-5749E64B98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F670E81-6A1B-49FE-8133-DE11A7F60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4AD3DC7-B44E-4D48-BF33-5DF9ED50F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903A6CB-BFF2-4CC5-B10F-BA17E31FB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4258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0AA0965B-E98D-421F-8B7F-607DDA74F2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46719F8-C83C-4BAD-8CDC-0F2F96D1CE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75F9655-86BE-48CF-AF06-1D2905D99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F8E231-E22A-467C-B705-96E6F70E4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DDA6991-5C89-4199-BB5E-FF4F27BEF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6872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2E33E76-34EC-44E1-A187-815BF6B56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F057F33-FE11-4374-A8A5-DD7BFB4E3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AC44B0A-0597-4840-94C4-F2E0B99C2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EDB6B71-02C4-4ABE-AA92-DF4C9C2F6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A09D287-91E8-4BF7-86A1-3C53AC666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88075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48982E9-36A9-41D0-AD23-661DFC3BB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FB55C1-6AD2-4660-A272-433CCB904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3BDD249-BC7B-43D9-B25D-DE3B7C5F6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2DE701-C58A-4E07-94A9-50DF83FC1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E7C1EEC-EE3E-4137-832E-775263577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132679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1380DA-5649-490E-8934-93DED7EB8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C30E33D-BFFE-4547-A7E0-9BD38668D8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C37C2ED8-D2A6-4CB9-857D-3A1D7882FD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4787DF7-1459-40C3-8B49-2485E7317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12543D5-2843-4126-97C9-1885950CA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1A134EC-A94E-4387-9CD9-2D67F864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9131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10EE198-FE6C-4E8E-B66A-A4B6853FD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1B659FB-02EB-45BC-9901-9A09661435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ADE2878-CB13-42C7-B94F-E7B6288FB2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CBCBF0A-E8EB-48B4-A64C-585FEF6D65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04E36C5-9DA1-41B1-989E-6D86134756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250DBE8C-063B-4C33-AB0A-B9AD946E0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8647E43-EE2E-4C81-AFBD-FF9054704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C82A173-9A07-4F96-AB26-59BF8A582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5848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FCDBE6-7653-4C74-9548-F31FBDABA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51DF0ABD-E877-4E2F-A2FF-D83546627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64E945F4-E2A1-4A28-9E05-08BFE6F31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B0181BD-038F-4529-B366-89713E031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6626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C17E46B-17E5-40E8-9D2A-7107BA070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73E5C58-F68A-4B32-8C33-394722B43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F72CB49-34B9-4FF0-B78A-3D3C993F3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295784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443D36-0884-4D20-9096-88F365AB2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AF58AB-AF7D-4A81-92E7-9411F853E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0F4A3FF-B3DF-4BCB-8241-4A4A84A03E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2A17BE8-443F-4B26-B4CA-5624CC1D7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9964FB6-0B6F-4350-AF63-01D2EB3C4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DF99C22-2BA3-4AED-81CA-FD8B836E9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6105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F8646D-D622-4EA3-BD7D-952E627DA8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EE038DB8-B0ED-43F9-9C5B-42CBA7C58C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5A4224A-02A5-46A8-BC6F-50F690DC30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744AD99-50E8-4027-8BF6-F7C4BD835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D536F37-95DD-43FA-915C-934152251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6B4A780-23D4-4B89-9D26-36374492A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3516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34E3FD0-19FB-4755-A87A-94E5E5DDFA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6E1FC02-65F9-4655-B5DB-3CF2711F25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4CB93C-AF0B-4467-9983-90F88BD809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0AC7DFC-ACC7-41F7-807B-D77FFA375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1778509-5F48-4989-90CC-97B73F3751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4605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4F34A1-7864-4C25-BD88-B23FF7CFCF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Présentation orale</a:t>
            </a:r>
            <a:br>
              <a:rPr lang="fr-FR" dirty="0"/>
            </a:b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B6C818A-99F0-4ED3-A5C2-5A6C4DC106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Expérience de Stern et Gerlach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1898149-96BA-442B-BB94-24E3CE940FEC}"/>
              </a:ext>
            </a:extLst>
          </p:cNvPr>
          <p:cNvSpPr txBox="1"/>
          <p:nvPr/>
        </p:nvSpPr>
        <p:spPr>
          <a:xfrm>
            <a:off x="10125512" y="6031684"/>
            <a:ext cx="2206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Benjamin Vigneron</a:t>
            </a:r>
          </a:p>
          <a:p>
            <a:r>
              <a:rPr lang="fr-FR" dirty="0"/>
              <a:t>Lucas Wagner</a:t>
            </a:r>
          </a:p>
        </p:txBody>
      </p:sp>
    </p:spTree>
    <p:extLst>
      <p:ext uri="{BB962C8B-B14F-4D97-AF65-F5344CB8AC3E}">
        <p14:creationId xmlns:p14="http://schemas.microsoft.com/office/powerpoint/2010/main" val="2212872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852B06E-83C7-41A3-A35B-BB8A84406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52" y="2797955"/>
            <a:ext cx="4263398" cy="63104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F04D9A7-F2F4-4552-B769-40DBF6DDE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39658" y="302723"/>
            <a:ext cx="4267199" cy="625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674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95E3701-B0F0-4C0D-A8BE-40D69E9F6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602" y="3045132"/>
            <a:ext cx="5294716" cy="767733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CDAEB05-C722-4B8A-A39D-A0975C42A6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545" y="2886291"/>
            <a:ext cx="5294715" cy="108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756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4A55540-2127-40D4-87B5-0B983D8A0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10466" y="-652367"/>
            <a:ext cx="5571067" cy="8162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15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F00640C-9EF0-4CE1-B121-E0A28D9A90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911" y="826598"/>
            <a:ext cx="4767662" cy="83209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60EAB02-17DD-4ED5-A930-9F92067A9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711" y="2075111"/>
            <a:ext cx="3688939" cy="83209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8E71FE5-0C8C-4B82-A195-CB0523F063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723" y="3950798"/>
            <a:ext cx="8588037" cy="82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73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 2" descr="Une image contenant objet, antenne&#10;&#10;Description générée automatiquement">
            <a:extLst>
              <a:ext uri="{FF2B5EF4-FFF2-40B4-BE49-F238E27FC236}">
                <a16:creationId xmlns:a16="http://schemas.microsoft.com/office/drawing/2014/main" id="{651588DF-FCEE-4C40-A90F-01A949544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443480"/>
            <a:ext cx="5294716" cy="397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E2DE874F-3170-4948-BAA9-710146C100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817" y="1443482"/>
            <a:ext cx="5294715" cy="397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209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8204FE2-B5F1-48EF-B5A1-05991559A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272" y="1443482"/>
            <a:ext cx="5294716" cy="397103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 descr="Une image contenant objet, antenne&#10;&#10;Description générée automatiquement">
            <a:extLst>
              <a:ext uri="{FF2B5EF4-FFF2-40B4-BE49-F238E27FC236}">
                <a16:creationId xmlns:a16="http://schemas.microsoft.com/office/drawing/2014/main" id="{DBA11B1F-96A4-4FA1-A58E-0E12A1BD2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27" y="1443482"/>
            <a:ext cx="5294715" cy="397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05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12F1E0-44E7-4364-B6AD-CF843CB77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Table des matières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9890D3-B522-4A4E-9057-460A8CA32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Introduction</a:t>
            </a:r>
          </a:p>
          <a:p>
            <a:pPr lvl="1"/>
            <a:r>
              <a:rPr lang="fr-FR" dirty="0"/>
              <a:t>Bref historique</a:t>
            </a:r>
          </a:p>
          <a:p>
            <a:pPr lvl="1"/>
            <a:r>
              <a:rPr lang="fr-FR" dirty="0"/>
              <a:t>Objectifs du laboratoire</a:t>
            </a:r>
          </a:p>
          <a:p>
            <a:r>
              <a:rPr lang="fr-FR" dirty="0"/>
              <a:t>Présentation du montage</a:t>
            </a:r>
          </a:p>
          <a:p>
            <a:r>
              <a:rPr lang="fr-FR" dirty="0"/>
              <a:t>Vérification de la loi de Langmuir</a:t>
            </a:r>
          </a:p>
          <a:p>
            <a:r>
              <a:rPr lang="fr-FR" dirty="0"/>
              <a:t>Distribution spatiale du jet non-défléchi</a:t>
            </a:r>
          </a:p>
          <a:p>
            <a:r>
              <a:rPr lang="fr-FR" dirty="0"/>
              <a:t>Distribution spatiale du jet défléchi</a:t>
            </a:r>
          </a:p>
        </p:txBody>
      </p:sp>
    </p:spTree>
    <p:extLst>
      <p:ext uri="{BB962C8B-B14F-4D97-AF65-F5344CB8AC3E}">
        <p14:creationId xmlns:p14="http://schemas.microsoft.com/office/powerpoint/2010/main" val="626193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A81CFA1-BC66-4DEE-9FA6-01E42E306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fr-FR"/>
              <a:t>1. Introduction</a:t>
            </a:r>
            <a:endParaRPr lang="fr-FR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CE69D3-6BA6-49A1-ACAC-578451E8B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fr-FR" sz="1800"/>
              <a:t>Bref historique</a:t>
            </a:r>
          </a:p>
        </p:txBody>
      </p:sp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E0AD424B-948F-463A-B6D5-58F7B0D5DE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370" b="-2"/>
          <a:stretch/>
        </p:blipFill>
        <p:spPr>
          <a:xfrm>
            <a:off x="4639046" y="0"/>
            <a:ext cx="7552954" cy="6858000"/>
          </a:xfrm>
          <a:prstGeom prst="rect">
            <a:avLst/>
          </a:prstGeom>
          <a:effectLst/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5C160251-F00B-4953-B2CC-093C4182DD32}"/>
              </a:ext>
            </a:extLst>
          </p:cNvPr>
          <p:cNvSpPr txBox="1"/>
          <p:nvPr/>
        </p:nvSpPr>
        <p:spPr>
          <a:xfrm>
            <a:off x="464975" y="2390542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843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8FE97046-9DF3-4C8D-ADEA-95644A5EFEFC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12496799" y="189159"/>
            <a:ext cx="214748364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18">
            <a:extLst>
              <a:ext uri="{FF2B5EF4-FFF2-40B4-BE49-F238E27FC236}">
                <a16:creationId xmlns:a16="http://schemas.microsoft.com/office/drawing/2014/main" id="{6017A94A-70F6-4102-8CDB-CAB3A0040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2286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19">
            <a:extLst>
              <a:ext uri="{FF2B5EF4-FFF2-40B4-BE49-F238E27FC236}">
                <a16:creationId xmlns:a16="http://schemas.microsoft.com/office/drawing/2014/main" id="{83AE4E5B-E028-4FD0-9AFF-A7AD454B48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438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0">
            <a:extLst>
              <a:ext uri="{FF2B5EF4-FFF2-40B4-BE49-F238E27FC236}">
                <a16:creationId xmlns:a16="http://schemas.microsoft.com/office/drawing/2014/main" id="{4098D059-CA89-4B98-86EB-3ECC83A81D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279934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0AA5013C-7966-47F8-9B27-2DA41F0754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2743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DC3D29CF-D1F4-44BF-B528-2F3051BF6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2895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94D6563A-149C-4FA3-B0AB-5D315299F0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3048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1" name="Rectangle 24">
            <a:extLst>
              <a:ext uri="{FF2B5EF4-FFF2-40B4-BE49-F238E27FC236}">
                <a16:creationId xmlns:a16="http://schemas.microsoft.com/office/drawing/2014/main" id="{1C4F7A3B-D8E2-4395-B7CF-82B07FB854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3200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F6A4D1F4-8770-44B5-BCED-13266A4BBB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3505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8EDB80AE-98A4-4075-BDD7-3B4CAABED6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3505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4" name="Rectangle 27">
            <a:extLst>
              <a:ext uri="{FF2B5EF4-FFF2-40B4-BE49-F238E27FC236}">
                <a16:creationId xmlns:a16="http://schemas.microsoft.com/office/drawing/2014/main" id="{3B7B6BF2-3ED4-4808-AAC9-DB303E6E16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57600" y="3657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4A3F287D-975C-4A17-8F99-CC27792D4D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3810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6" name="Rectangle 29">
            <a:extLst>
              <a:ext uri="{FF2B5EF4-FFF2-40B4-BE49-F238E27FC236}">
                <a16:creationId xmlns:a16="http://schemas.microsoft.com/office/drawing/2014/main" id="{42A6BA77-94B0-4608-9C81-35959BE039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400" y="396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Rectangle 30">
            <a:extLst>
              <a:ext uri="{FF2B5EF4-FFF2-40B4-BE49-F238E27FC236}">
                <a16:creationId xmlns:a16="http://schemas.microsoft.com/office/drawing/2014/main" id="{9C066941-8177-4E03-8955-7DC72774D7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426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" name="Rectangle 31">
            <a:extLst>
              <a:ext uri="{FF2B5EF4-FFF2-40B4-BE49-F238E27FC236}">
                <a16:creationId xmlns:a16="http://schemas.microsoft.com/office/drawing/2014/main" id="{373112EB-2F4B-4992-911E-0F1B396CF7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426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" name="Rectangle 32">
            <a:extLst>
              <a:ext uri="{FF2B5EF4-FFF2-40B4-BE49-F238E27FC236}">
                <a16:creationId xmlns:a16="http://schemas.microsoft.com/office/drawing/2014/main" id="{52870DA3-1B21-4040-B0DB-F254C66598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72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0" name="Rectangle 33">
            <a:extLst>
              <a:ext uri="{FF2B5EF4-FFF2-40B4-BE49-F238E27FC236}">
                <a16:creationId xmlns:a16="http://schemas.microsoft.com/office/drawing/2014/main" id="{7518501E-1BF5-48E4-A46C-135686708F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572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1" name="Rectangle 34">
            <a:extLst>
              <a:ext uri="{FF2B5EF4-FFF2-40B4-BE49-F238E27FC236}">
                <a16:creationId xmlns:a16="http://schemas.microsoft.com/office/drawing/2014/main" id="{935050A9-68CD-4E26-B562-DFAD74FE19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472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Rectangle 35">
            <a:extLst>
              <a:ext uri="{FF2B5EF4-FFF2-40B4-BE49-F238E27FC236}">
                <a16:creationId xmlns:a16="http://schemas.microsoft.com/office/drawing/2014/main" id="{E0C782AA-048A-4F2E-B083-7ABF19949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876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4" name="Image 63">
            <a:extLst>
              <a:ext uri="{FF2B5EF4-FFF2-40B4-BE49-F238E27FC236}">
                <a16:creationId xmlns:a16="http://schemas.microsoft.com/office/drawing/2014/main" id="{AAC991C6-B4F3-4B6C-91AC-E6EE89588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6825" y="1609136"/>
            <a:ext cx="2699575" cy="981665"/>
          </a:xfrm>
          <a:prstGeom prst="rect">
            <a:avLst/>
          </a:prstGeom>
        </p:spPr>
      </p:pic>
      <p:pic>
        <p:nvPicPr>
          <p:cNvPr id="66" name="Image 65">
            <a:extLst>
              <a:ext uri="{FF2B5EF4-FFF2-40B4-BE49-F238E27FC236}">
                <a16:creationId xmlns:a16="http://schemas.microsoft.com/office/drawing/2014/main" id="{25AFBEBA-3A2A-450B-96EB-2D50A03ABD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722289"/>
            <a:ext cx="4632226" cy="1135048"/>
          </a:xfrm>
          <a:prstGeom prst="rect">
            <a:avLst/>
          </a:prstGeom>
        </p:spPr>
      </p:pic>
      <p:pic>
        <p:nvPicPr>
          <p:cNvPr id="68" name="Image 67">
            <a:extLst>
              <a:ext uri="{FF2B5EF4-FFF2-40B4-BE49-F238E27FC236}">
                <a16:creationId xmlns:a16="http://schemas.microsoft.com/office/drawing/2014/main" id="{8CF01C2E-55B6-4494-AEB3-45CBDCF486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346" y="1531953"/>
            <a:ext cx="3129054" cy="113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789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1">
            <a:extLst>
              <a:ext uri="{FF2B5EF4-FFF2-40B4-BE49-F238E27FC236}">
                <a16:creationId xmlns:a16="http://schemas.microsoft.com/office/drawing/2014/main" id="{3140FBD7-2738-4AC8-A68F-E382C828BB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0526" y="4504200"/>
            <a:ext cx="11790947" cy="58477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endParaRPr kumimoji="0" lang="fr-FR" altLang="fr-FR" sz="2000" b="0" i="0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Open San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C65269A-51F3-4F78-99AB-B2A4E88FB5E2}"/>
              </a:ext>
            </a:extLst>
          </p:cNvPr>
          <p:cNvSpPr txBox="1"/>
          <p:nvPr/>
        </p:nvSpPr>
        <p:spPr>
          <a:xfrm>
            <a:off x="3128209" y="135406"/>
            <a:ext cx="59355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4000" dirty="0"/>
              <a:t>Objectifs du laboratoire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507E82D-FA3B-4B2C-8F6F-3DE787487228}"/>
              </a:ext>
            </a:extLst>
          </p:cNvPr>
          <p:cNvSpPr txBox="1"/>
          <p:nvPr/>
        </p:nvSpPr>
        <p:spPr>
          <a:xfrm>
            <a:off x="393030" y="1028728"/>
            <a:ext cx="11405937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2600" dirty="0"/>
              <a:t> Déterminer les conditions expérimentales de production et de détection d’un jet atomique de potassium (présentation du montage)</a:t>
            </a:r>
          </a:p>
          <a:p>
            <a:endParaRPr lang="fr-FR" sz="2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2600" dirty="0"/>
              <a:t>Vérifier la loi de LANGMUIR (Expérience 1)</a:t>
            </a:r>
          </a:p>
          <a:p>
            <a:endParaRPr lang="fr-FR" sz="26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fr-FR" sz="2600" dirty="0"/>
              <a:t>Mesurer la distribution spatiale du jet atomique non-défléchi (Expérience 2)</a:t>
            </a:r>
          </a:p>
          <a:p>
            <a:pPr marL="1257300" lvl="2" indent="-342900">
              <a:buFont typeface="Courier New" panose="02070309020205020404" pitchFamily="49" charset="0"/>
              <a:buChar char="o"/>
            </a:pPr>
            <a:r>
              <a:rPr lang="fr-FR" sz="2600" dirty="0"/>
              <a:t>Déterminer les conditions optimales d’observation du phénomène de quantification spatiale</a:t>
            </a:r>
          </a:p>
          <a:p>
            <a:pPr lvl="2"/>
            <a:endParaRPr lang="fr-FR" sz="26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600" dirty="0"/>
              <a:t>Mesurer la distribution spatiale du jet atomique défléchi. (Expérience 3)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fr-FR" sz="2600" dirty="0"/>
              <a:t>Mettre en évidence le phénomène de déflexion magnétique d’un jet atomique dans un champ magnétique non uniforme</a:t>
            </a:r>
          </a:p>
          <a:p>
            <a:pPr marL="800100" lvl="1" indent="-342900">
              <a:buFont typeface="Courier New" panose="02070309020205020404" pitchFamily="49" charset="0"/>
              <a:buChar char="o"/>
            </a:pPr>
            <a:r>
              <a:rPr lang="fr-FR" sz="2600" dirty="0"/>
              <a:t>Évaluer l’ordre de grandeur du gradient moyen du champ magnétique non uniforme responsable de la déflexion magnétique du jet de potassium</a:t>
            </a:r>
          </a:p>
        </p:txBody>
      </p:sp>
    </p:spTree>
    <p:extLst>
      <p:ext uri="{BB962C8B-B14F-4D97-AF65-F5344CB8AC3E}">
        <p14:creationId xmlns:p14="http://schemas.microsoft.com/office/powerpoint/2010/main" val="3565631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intérieur, table, assis, cuisine&#10;&#10;Description générée automatiquement">
            <a:extLst>
              <a:ext uri="{FF2B5EF4-FFF2-40B4-BE49-F238E27FC236}">
                <a16:creationId xmlns:a16="http://schemas.microsoft.com/office/drawing/2014/main" id="{B9B95AB2-DA48-4CD2-A696-F16EACDF3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574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intérieur, table, blanc, ordinateur&#10;&#10;Description générée automatiquement">
            <a:extLst>
              <a:ext uri="{FF2B5EF4-FFF2-40B4-BE49-F238E27FC236}">
                <a16:creationId xmlns:a16="http://schemas.microsoft.com/office/drawing/2014/main" id="{920CDFDF-45FD-46DC-9274-DBE086D86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1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D4F2951-7D77-4937-877A-625A5EBA0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55" y="1889976"/>
            <a:ext cx="4299513" cy="66466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2907166-632C-4026-9C5B-F632B7460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489" y="1627801"/>
            <a:ext cx="5426756" cy="118900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07D1DF1-687F-4BEA-B314-16E3C61415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811" y="3296523"/>
            <a:ext cx="5950288" cy="66466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9BAAB59-41ED-430A-8EE0-71772955E8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357" y="4703070"/>
            <a:ext cx="4691195" cy="92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24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6BB19DB3-7906-499A-B2D3-8E4EF2ABD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863" y="434335"/>
            <a:ext cx="7269487" cy="5452115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7A60C5B8-BC88-4818-B9D4-0E4F40E36FD2}"/>
              </a:ext>
            </a:extLst>
          </p:cNvPr>
          <p:cNvSpPr txBox="1"/>
          <p:nvPr/>
        </p:nvSpPr>
        <p:spPr>
          <a:xfrm>
            <a:off x="7753350" y="1828115"/>
            <a:ext cx="3333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L"/>
            </a:pPr>
            <a:r>
              <a:rPr lang="fr-FR" sz="2400" dirty="0">
                <a:sym typeface="Symbol" panose="05050102010706020507" pitchFamily="18" charset="2"/>
              </a:rPr>
              <a:t>= 15 077 K</a:t>
            </a:r>
          </a:p>
          <a:p>
            <a:r>
              <a:rPr lang="fr-FR" sz="2400" dirty="0">
                <a:sym typeface="Symbol" panose="05050102010706020507" pitchFamily="18" charset="2"/>
              </a:rPr>
              <a:t> = 1,30 eV</a:t>
            </a:r>
            <a:endParaRPr lang="fr-FR" sz="24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DFD8454-4922-485A-B621-2414EB6CE0F0}"/>
              </a:ext>
            </a:extLst>
          </p:cNvPr>
          <p:cNvSpPr txBox="1"/>
          <p:nvPr/>
        </p:nvSpPr>
        <p:spPr>
          <a:xfrm>
            <a:off x="8143875" y="1169975"/>
            <a:ext cx="255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Expérience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5B0DE6B-DABE-4334-828B-09D5C7D70D24}"/>
              </a:ext>
            </a:extLst>
          </p:cNvPr>
          <p:cNvSpPr txBox="1"/>
          <p:nvPr/>
        </p:nvSpPr>
        <p:spPr>
          <a:xfrm>
            <a:off x="8143875" y="3295650"/>
            <a:ext cx="2276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Théorie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A4942FB-4F3B-445F-8B3D-F151C2491717}"/>
              </a:ext>
            </a:extLst>
          </p:cNvPr>
          <p:cNvSpPr txBox="1"/>
          <p:nvPr/>
        </p:nvSpPr>
        <p:spPr>
          <a:xfrm>
            <a:off x="7753350" y="4198889"/>
            <a:ext cx="3333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L"/>
            </a:pPr>
            <a:r>
              <a:rPr lang="fr-FR" sz="2400" dirty="0">
                <a:sym typeface="Symbol" panose="05050102010706020507" pitchFamily="18" charset="2"/>
              </a:rPr>
              <a:t>= 10 497 K</a:t>
            </a:r>
          </a:p>
          <a:p>
            <a:r>
              <a:rPr lang="fr-FR" sz="2400" dirty="0">
                <a:sym typeface="Symbol" panose="05050102010706020507" pitchFamily="18" charset="2"/>
              </a:rPr>
              <a:t> = 0,90 eV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26887895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187</Words>
  <Application>Microsoft Office PowerPoint</Application>
  <PresentationFormat>Grand écran</PresentationFormat>
  <Paragraphs>50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Symbol</vt:lpstr>
      <vt:lpstr>Thème Office</vt:lpstr>
      <vt:lpstr>Présentation orale </vt:lpstr>
      <vt:lpstr>Table des matières</vt:lpstr>
      <vt:lpstr>1. Introduction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orale </dc:title>
  <dc:creator>Microsoft</dc:creator>
  <cp:lastModifiedBy>Microsoft</cp:lastModifiedBy>
  <cp:revision>2</cp:revision>
  <dcterms:created xsi:type="dcterms:W3CDTF">2020-03-27T15:18:29Z</dcterms:created>
  <dcterms:modified xsi:type="dcterms:W3CDTF">2020-03-27T15:25:14Z</dcterms:modified>
</cp:coreProperties>
</file>